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FAF17-65C6-F58A-E1ED-6D51481404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B35D73-4D1E-02E3-45C9-5C2D0F6693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D808DC-CD27-8A85-C5E4-742486288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95ADE-B3D6-46E3-936D-2C2A6C03EF5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C4F2A8-7B6D-8DE3-6B27-2C274503F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82BE6-4928-A5BE-AD33-F14B264EA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95BED-6D76-47B1-9005-D6EDFE088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147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E7871-CBBE-FC63-875A-F8BAD12F4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DBCAFA-E8C5-CF19-D059-82F17F0EE3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ABC60-92E5-17E3-16A0-2FAB02E6E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95ADE-B3D6-46E3-936D-2C2A6C03EF5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E6857F-463A-8CD2-2D8C-AF35FE808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A6608-2B04-54EC-0F30-4765BF518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95BED-6D76-47B1-9005-D6EDFE088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616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96C4E6-0F7C-F185-D4CC-3DFD8F247B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6B9FAE-8101-2EF1-776E-9478AB9E58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B17134-B230-14E5-90A0-31E1D07C9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95ADE-B3D6-46E3-936D-2C2A6C03EF5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4EBD26-3E6C-7D52-09B0-50BE6CB28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191D6B-110E-8F50-142D-05E0D94ED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95BED-6D76-47B1-9005-D6EDFE088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60921-6F57-45C7-9B02-F0E6DFCC6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A4F257-F263-640A-22D0-DE35D7D1B1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5606C2-5AB5-B7B3-2B41-B12EA40DC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95ADE-B3D6-46E3-936D-2C2A6C03EF5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86F488-9536-61D6-3754-DED816F9C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4A2618-1AC8-AAE1-3C3C-F61F85A29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95BED-6D76-47B1-9005-D6EDFE088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551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BB6C2-8DEF-58E0-DFE8-D2933A27E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D18349-5E01-8AE4-9EC8-873F36843B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4F8D34-FA84-3825-5810-8F0D1C6B6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95ADE-B3D6-46E3-936D-2C2A6C03EF5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E57616-D966-1856-EF4D-1BBA7BCC0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C1C05-F381-4473-B3FD-7480D71F9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95BED-6D76-47B1-9005-D6EDFE088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034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E8578-449A-7E45-BAB0-DC5DE88AC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AFBE60-1971-E162-071F-4C60F70ADA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66F721-73F7-6119-0A3D-563FF67E88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5B4512-CF80-184C-FA39-7325F6FE9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95ADE-B3D6-46E3-936D-2C2A6C03EF5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7B82FD-D0D8-CE60-D29B-6E0780320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E1B89B-2CDA-03BA-CEFE-8B642943A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95BED-6D76-47B1-9005-D6EDFE088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147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38B08-CD82-6D9E-7B4D-1BB971E9D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674517-580C-2757-A711-C49ED1BC0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8F2068-7809-294A-3A0C-1B922ADDBC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6EB044-CB76-F1ED-4E87-27D57F8F57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EF683A-C1CE-99A7-648A-020C6B3181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BCBB71-4A68-F2D1-CE21-0DDE58F14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95ADE-B3D6-46E3-936D-2C2A6C03EF5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26A6C2-70E4-8736-63C4-286050F19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502182-B0D1-96AA-60B7-EE0575A6F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95BED-6D76-47B1-9005-D6EDFE088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195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2BD3D-F063-A133-C29B-D7EE1FFDA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C39059-77A3-41FB-C58D-7EB26493A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95ADE-B3D6-46E3-936D-2C2A6C03EF5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A2A275-0257-7E3D-2270-E7AEDB573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E3BFA0-4B4D-1D43-43C3-4D86E952E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95BED-6D76-47B1-9005-D6EDFE088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381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7773CD-AD42-9D75-D2E8-6221C7A5F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95ADE-B3D6-46E3-936D-2C2A6C03EF5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C9B5CE-1360-5931-E08C-6E9D7B4EB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3C6EC9-53C5-75FA-5E56-34168A700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95BED-6D76-47B1-9005-D6EDFE088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442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F7FD7-658C-DE36-BA57-AE84B8826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315D8-DBB7-58BF-878A-A7B8D07D5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3771AB-2039-97BB-84BF-0B1DD3D22E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BCA30D-5DE4-C1E3-BE0C-16416BD31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95ADE-B3D6-46E3-936D-2C2A6C03EF5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6EAA14-8CE2-4A28-781F-679AC962B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44B317-BB79-7815-1C81-BD13E6223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95BED-6D76-47B1-9005-D6EDFE088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563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6F9B4-1F9F-F3B0-C7CC-A00652B7A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E1CE40-4ECF-01B2-8162-6DB876BFD9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16F3E8-9DB2-0528-9B35-3D9B4BB0D7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F98BB0-0F48-0C0A-3650-CBB6FAF1A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95ADE-B3D6-46E3-936D-2C2A6C03EF5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5FF37F-F76C-F0E1-0A11-911D7FBAA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64C0C1-8052-AAF7-2790-8406E6696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95BED-6D76-47B1-9005-D6EDFE088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53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9DD86F-9F7A-6FD8-DBFF-8C1A6564C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1E08F8-C3EB-8771-431D-2C3164AA8A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5E980E-2AF8-A7EA-AC10-34A90743A7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95ADE-B3D6-46E3-936D-2C2A6C03EF55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42A3EA-BFC1-60B3-F50F-FD394CAC10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90AA5-A9F3-EE3A-A53C-5A4280390E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95BED-6D76-47B1-9005-D6EDFE088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070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E6E1F-A9CD-F1AC-EEEE-72B11D1CF6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Louisiana Baccarat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C41EBF-47B1-6A40-4CD3-4BAC5F4EAE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Baccarat Reimagined!</a:t>
            </a:r>
          </a:p>
        </p:txBody>
      </p:sp>
    </p:spTree>
    <p:extLst>
      <p:ext uri="{BB962C8B-B14F-4D97-AF65-F5344CB8AC3E}">
        <p14:creationId xmlns:p14="http://schemas.microsoft.com/office/powerpoint/2010/main" val="2259769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4FC13-9CAD-1DD8-39A2-C9DE1EE08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Can Baccarat really be improved?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B18A7-E70B-9E5E-EDBB-3737FB8F2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Biggest Table Game in the world!</a:t>
            </a:r>
          </a:p>
          <a:p>
            <a:r>
              <a:rPr lang="en-US" dirty="0"/>
              <a:t>But it has some weird features that limit its appeal to some players:</a:t>
            </a:r>
          </a:p>
          <a:p>
            <a:pPr lvl="1"/>
            <a:r>
              <a:rPr lang="en-US" dirty="0"/>
              <a:t>Rigid sequence of events, with seemingly arbitrary rules</a:t>
            </a:r>
          </a:p>
          <a:p>
            <a:pPr lvl="1"/>
            <a:r>
              <a:rPr lang="en-US" dirty="0"/>
              <a:t>Unsatisfactory side bets</a:t>
            </a:r>
          </a:p>
          <a:p>
            <a:pPr lvl="1"/>
            <a:r>
              <a:rPr lang="en-US" dirty="0"/>
              <a:t>Player cannot participate in the play, but is only betting on community hands</a:t>
            </a:r>
          </a:p>
          <a:p>
            <a:r>
              <a:rPr lang="en-US" dirty="0"/>
              <a:t>Any change needs to not lose any of the appeal to existing Baccarat players, and be consistent with the game’s “culture”</a:t>
            </a:r>
          </a:p>
          <a:p>
            <a:r>
              <a:rPr lang="en-US" dirty="0"/>
              <a:t>A key MATH INSIGHT allows a simplification that UNLOCKS numerous improvements</a:t>
            </a:r>
          </a:p>
          <a:p>
            <a:r>
              <a:rPr lang="en-US" dirty="0"/>
              <a:t>Full information and videos at LouisianaBaccarat.com</a:t>
            </a:r>
          </a:p>
        </p:txBody>
      </p:sp>
    </p:spTree>
    <p:extLst>
      <p:ext uri="{BB962C8B-B14F-4D97-AF65-F5344CB8AC3E}">
        <p14:creationId xmlns:p14="http://schemas.microsoft.com/office/powerpoint/2010/main" val="2797351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56EC6-9EEB-403D-1334-71E7C3502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5995"/>
          </a:xfrm>
        </p:spPr>
        <p:txBody>
          <a:bodyPr/>
          <a:lstStyle/>
          <a:p>
            <a:pPr algn="ctr"/>
            <a:r>
              <a:rPr lang="en-US" dirty="0"/>
              <a:t>“The Core Math of Baccarat”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287E0-94B7-1402-902F-5778C33514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Community “Player” and “Banker” hands get 2 cards from a multi-deck “shoe”, select a 3</a:t>
            </a:r>
            <a:r>
              <a:rPr lang="en-US" baseline="30000" dirty="0"/>
              <a:t>rd</a:t>
            </a:r>
            <a:r>
              <a:rPr lang="en-US" dirty="0"/>
              <a:t> according to fixed rules, winning hand has highest total after eliminating last digit of count (face cards = 0)</a:t>
            </a:r>
          </a:p>
          <a:p>
            <a:r>
              <a:rPr lang="en-US" dirty="0"/>
              <a:t>Banker hand draws 2</a:t>
            </a:r>
            <a:r>
              <a:rPr lang="en-US" baseline="30000" dirty="0"/>
              <a:t>nd</a:t>
            </a:r>
            <a:r>
              <a:rPr lang="en-US" dirty="0"/>
              <a:t> and gets to use information of Player 3</a:t>
            </a:r>
            <a:r>
              <a:rPr lang="en-US" baseline="30000" dirty="0"/>
              <a:t>rd</a:t>
            </a:r>
            <a:r>
              <a:rPr lang="en-US" dirty="0"/>
              <a:t> card in order to make a smarter decision about drawing</a:t>
            </a:r>
          </a:p>
          <a:p>
            <a:r>
              <a:rPr lang="en-US" dirty="0"/>
              <a:t>Bettors pick a hand to bet on, are paid even money, ties push, may also bet on a Tie or make other side bets</a:t>
            </a:r>
          </a:p>
          <a:p>
            <a:r>
              <a:rPr lang="en-US" dirty="0"/>
              <a:t>Banker 1.2% advantage means a mechanism must be defined to take some winnings away from the Banker. </a:t>
            </a:r>
          </a:p>
          <a:p>
            <a:r>
              <a:rPr lang="en-US" dirty="0"/>
              <a:t>E.G.: pay 19:20 odds on Banker win (“5% commission”), or define an event where Banker wins less (“EZ” Baccarat: Banker win with 3-card 7 is a push)</a:t>
            </a:r>
          </a:p>
        </p:txBody>
      </p:sp>
    </p:spTree>
    <p:extLst>
      <p:ext uri="{BB962C8B-B14F-4D97-AF65-F5344CB8AC3E}">
        <p14:creationId xmlns:p14="http://schemas.microsoft.com/office/powerpoint/2010/main" val="26506644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AD0D1-0834-D78D-AADA-FEED2D4D8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Card Rule is the essence of the game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FCFE1-C965-C737-A75A-6BD5750BB1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either Player or Banker hand has an 8 or 9 after 2 cards, bets settled</a:t>
            </a:r>
          </a:p>
          <a:p>
            <a:r>
              <a:rPr lang="en-US" dirty="0"/>
              <a:t>Otherwise, Player draws 3</a:t>
            </a:r>
            <a:r>
              <a:rPr lang="en-US" baseline="30000" dirty="0"/>
              <a:t>rd</a:t>
            </a:r>
            <a:r>
              <a:rPr lang="en-US" dirty="0"/>
              <a:t> card with 5 or less, stands pat on 6 or 7</a:t>
            </a:r>
          </a:p>
          <a:p>
            <a:r>
              <a:rPr lang="en-US" dirty="0"/>
              <a:t>If Player stood pat, Banker also draws on 5 or less, but if Player took a card Banker rule is complicated!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E2A03D-D77E-3B0B-2F55-9BEC3FFD54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1903" y="3732019"/>
            <a:ext cx="5086817" cy="291325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54116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8EEE3-2D12-7E4A-CC2E-2D0881007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“Key” insight “Unlocks” improvements!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F130E0-6278-A7D8-395B-5C0FBBA2D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information about the Player’s 3</a:t>
            </a:r>
            <a:r>
              <a:rPr lang="en-US" baseline="30000" dirty="0"/>
              <a:t>rd</a:t>
            </a:r>
            <a:r>
              <a:rPr lang="en-US" dirty="0"/>
              <a:t> card isn’t needed! Two thirds of the Banker advantage (0.8% out of 1.2%) comes not from knowing what that card was, but simply knowing whether the Player took one.</a:t>
            </a:r>
          </a:p>
          <a:p>
            <a:r>
              <a:rPr lang="en-US" dirty="0"/>
              <a:t>New Banker 3</a:t>
            </a:r>
            <a:r>
              <a:rPr lang="en-US" baseline="30000" dirty="0"/>
              <a:t>rd</a:t>
            </a:r>
            <a:r>
              <a:rPr lang="en-US" dirty="0"/>
              <a:t> card rule: Hit 0-4, stand 6-7, and on 5 do the opposite of what the player did (Stand if he Hit, Hit if he Stood). No “table” needed.</a:t>
            </a:r>
          </a:p>
          <a:p>
            <a:r>
              <a:rPr lang="en-US" dirty="0"/>
              <a:t>Overall Player and Banker average House Edge is the same with 5% commission because Baccarat players play both bets equally</a:t>
            </a:r>
          </a:p>
          <a:p>
            <a:r>
              <a:rPr lang="en-US" dirty="0"/>
              <a:t>Improves game flow, allows for much better side bets, easier to understand and to train dealers, many incremental improvements</a:t>
            </a:r>
          </a:p>
          <a:p>
            <a:r>
              <a:rPr lang="en-US" dirty="0"/>
              <a:t>Plus a shocking bonus feature: Players may be offered the chance to play their own cards against the dealer as in Blackjack, instead of using a Community hand.</a:t>
            </a:r>
          </a:p>
          <a:p>
            <a:r>
              <a:rPr lang="en-US" dirty="0"/>
              <a:t>Designed as a casino floor game but electronic versions are easily adapted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515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3D778-F7BC-CF07-B551-8DD6702A3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772852" cy="219075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AEB2C2BD-F387-0DD0-2F32-0D866833E2E0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58" r="10258"/>
          <a:stretch>
            <a:fillRect/>
          </a:stretch>
        </p:blipFill>
        <p:spPr>
          <a:xfrm>
            <a:off x="1513840" y="676275"/>
            <a:ext cx="8957628" cy="5505450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9043DD-11E8-0A8B-4D04-4F6F775665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 flipV="1">
            <a:off x="839789" y="5868986"/>
            <a:ext cx="2157412" cy="531813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35650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D856A-645C-7B30-0420-5C170C002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9245"/>
            <a:ext cx="10515600" cy="69151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Side by Side Comparison (player’s point of view)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665F3C-1EB9-2603-F407-BC0BF366BE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150462"/>
            <a:ext cx="5157787" cy="401637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dirty="0"/>
              <a:t>Louisiana Baccarat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772636-889C-A5F6-E1C9-98B0281C21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1372" y="1788160"/>
            <a:ext cx="5183188" cy="4401503"/>
          </a:xfrm>
        </p:spPr>
        <p:txBody>
          <a:bodyPr>
            <a:normAutofit/>
          </a:bodyPr>
          <a:lstStyle/>
          <a:p>
            <a:r>
              <a:rPr lang="en-US" sz="2000" dirty="0"/>
              <a:t>Commission free: 7-7 tie is a loss for Banker</a:t>
            </a:r>
          </a:p>
          <a:p>
            <a:r>
              <a:rPr lang="en-US" sz="2000" dirty="0"/>
              <a:t>Related side bet 45 to 1 if 7-7 tie</a:t>
            </a:r>
          </a:p>
          <a:p>
            <a:r>
              <a:rPr lang="en-US" sz="2000" dirty="0"/>
              <a:t>Big Win Bonus starts paying at “win by 3”</a:t>
            </a:r>
          </a:p>
          <a:p>
            <a:r>
              <a:rPr lang="en-US" sz="2000" dirty="0"/>
              <a:t>Tie Bet pays 9 to 1</a:t>
            </a:r>
          </a:p>
          <a:p>
            <a:r>
              <a:rPr lang="en-US" sz="2000" dirty="0"/>
              <a:t>Player bet better, Banker 3</a:t>
            </a:r>
            <a:r>
              <a:rPr lang="en-US" sz="2000" baseline="30000" dirty="0"/>
              <a:t>rd</a:t>
            </a:r>
            <a:r>
              <a:rPr lang="en-US" sz="2000" dirty="0"/>
              <a:t> card use less info</a:t>
            </a:r>
          </a:p>
          <a:p>
            <a:r>
              <a:rPr lang="en-US" sz="2000" dirty="0"/>
              <a:t>Banker bet better, “exception” more natural, all wins are paid in full</a:t>
            </a:r>
          </a:p>
          <a:p>
            <a:r>
              <a:rPr lang="en-US" sz="2000" dirty="0"/>
              <a:t>Can deal cards either Player or Banker last</a:t>
            </a:r>
          </a:p>
          <a:p>
            <a:r>
              <a:rPr lang="en-US" sz="2000" dirty="0"/>
              <a:t>Easy to anticipate what happens next</a:t>
            </a:r>
          </a:p>
          <a:p>
            <a:r>
              <a:rPr lang="en-US" sz="2000" dirty="0"/>
              <a:t>Can play own cards when making Player bet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736614-BC15-BE5E-FC24-F2C42B0864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4" y="1150461"/>
            <a:ext cx="5183188" cy="401637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dirty="0"/>
              <a:t>Standard Baccarat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8C44BE-D20A-D6E9-BA63-A177383978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1788160"/>
            <a:ext cx="5183188" cy="4401503"/>
          </a:xfrm>
        </p:spPr>
        <p:txBody>
          <a:bodyPr>
            <a:normAutofit/>
          </a:bodyPr>
          <a:lstStyle/>
          <a:p>
            <a:r>
              <a:rPr lang="en-US" sz="2000" dirty="0"/>
              <a:t>EZ Baccarat: Banker 3-card 7 win is a push</a:t>
            </a:r>
          </a:p>
          <a:p>
            <a:r>
              <a:rPr lang="en-US" sz="2000" dirty="0"/>
              <a:t>Related side bet 40 to 1 if Banker 3 card 7 win</a:t>
            </a:r>
          </a:p>
          <a:p>
            <a:r>
              <a:rPr lang="en-US" sz="2000" dirty="0"/>
              <a:t>Dragon Bonus starts paying at “win by 4”</a:t>
            </a:r>
          </a:p>
          <a:p>
            <a:r>
              <a:rPr lang="en-US" sz="2000" dirty="0"/>
              <a:t>Tie Bet pays 8 to 1</a:t>
            </a:r>
          </a:p>
          <a:p>
            <a:r>
              <a:rPr lang="en-US" sz="2000" dirty="0"/>
              <a:t>Complicated rule to make Player bet less good</a:t>
            </a:r>
          </a:p>
          <a:p>
            <a:r>
              <a:rPr lang="en-US" sz="2000" dirty="0"/>
              <a:t>Exception occurs more often (7-6 to 7-0 vs 7-7), feel cheated out of a win</a:t>
            </a:r>
          </a:p>
          <a:p>
            <a:r>
              <a:rPr lang="en-US" sz="2000" dirty="0"/>
              <a:t>Banker must go last, less exciting player reveal</a:t>
            </a:r>
          </a:p>
          <a:p>
            <a:r>
              <a:rPr lang="en-US" sz="2000" dirty="0"/>
              <a:t>3</a:t>
            </a:r>
            <a:r>
              <a:rPr lang="en-US" sz="2000" baseline="30000" dirty="0"/>
              <a:t>rd</a:t>
            </a:r>
            <a:r>
              <a:rPr lang="en-US" sz="2000" dirty="0"/>
              <a:t> card rule confusing and hard to memorize</a:t>
            </a:r>
          </a:p>
          <a:p>
            <a:r>
              <a:rPr lang="en-US" sz="2000" dirty="0"/>
              <a:t>Must play community hands, no free will on 5</a:t>
            </a:r>
          </a:p>
        </p:txBody>
      </p:sp>
    </p:spTree>
    <p:extLst>
      <p:ext uri="{BB962C8B-B14F-4D97-AF65-F5344CB8AC3E}">
        <p14:creationId xmlns:p14="http://schemas.microsoft.com/office/powerpoint/2010/main" val="2135837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D856A-645C-7B30-0420-5C170C002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9245"/>
            <a:ext cx="10515600" cy="69151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Side by Side Comparison (casino’s point of view)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665F3C-1EB9-2603-F407-BC0BF366BE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150462"/>
            <a:ext cx="5157787" cy="401637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dirty="0"/>
              <a:t>Louisiana Baccarat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772636-889C-A5F6-E1C9-98B0281C21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1372" y="1788160"/>
            <a:ext cx="5183188" cy="4401503"/>
          </a:xfrm>
        </p:spPr>
        <p:txBody>
          <a:bodyPr>
            <a:normAutofit/>
          </a:bodyPr>
          <a:lstStyle/>
          <a:p>
            <a:r>
              <a:rPr lang="en-US" sz="2000" dirty="0"/>
              <a:t>Easier to train dealers, easy commission free and 3</a:t>
            </a:r>
            <a:r>
              <a:rPr lang="en-US" sz="2000" baseline="30000" dirty="0"/>
              <a:t>rd</a:t>
            </a:r>
            <a:r>
              <a:rPr lang="en-US" sz="2000" dirty="0"/>
              <a:t> card rules, less confusing to players</a:t>
            </a:r>
          </a:p>
          <a:p>
            <a:r>
              <a:rPr lang="en-US" sz="2000" dirty="0"/>
              <a:t>Mini tables can play faster, 3</a:t>
            </a:r>
            <a:r>
              <a:rPr lang="en-US" sz="2000" baseline="30000" dirty="0"/>
              <a:t>rd</a:t>
            </a:r>
            <a:r>
              <a:rPr lang="en-US" sz="2000" dirty="0"/>
              <a:t> cards together</a:t>
            </a:r>
          </a:p>
          <a:p>
            <a:r>
              <a:rPr lang="en-US" sz="2000" dirty="0"/>
              <a:t>All side bets correspond to main bets</a:t>
            </a:r>
          </a:p>
          <a:p>
            <a:r>
              <a:rPr lang="en-US" sz="2000" dirty="0"/>
              <a:t>Both sides of Big Win Bonus have 5 ½ % House Edge</a:t>
            </a:r>
          </a:p>
          <a:p>
            <a:r>
              <a:rPr lang="en-US" sz="2000" dirty="0"/>
              <a:t>4 configurations: Mini, Midi, Full size, Blackjack style</a:t>
            </a:r>
          </a:p>
          <a:p>
            <a:r>
              <a:rPr lang="en-US" sz="2000" dirty="0"/>
              <a:t>Attracts new players put off by Standard </a:t>
            </a:r>
            <a:r>
              <a:rPr lang="en-US" sz="2000" dirty="0" err="1"/>
              <a:t>Bacc</a:t>
            </a:r>
            <a:r>
              <a:rPr lang="en-US" sz="2000" dirty="0"/>
              <a:t>, but can keep existing Baccarat traditions too </a:t>
            </a:r>
          </a:p>
          <a:p>
            <a:r>
              <a:rPr lang="en-US" sz="2000" dirty="0"/>
              <a:t>Branding and marketing opportunities, high player retention due to favorable comparisons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736614-BC15-BE5E-FC24-F2C42B0864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4" y="1150461"/>
            <a:ext cx="5183188" cy="401637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dirty="0"/>
              <a:t>Standard Baccarat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8C44BE-D20A-D6E9-BA63-A177383978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1798320"/>
            <a:ext cx="5183188" cy="4401503"/>
          </a:xfrm>
        </p:spPr>
        <p:txBody>
          <a:bodyPr>
            <a:normAutofit/>
          </a:bodyPr>
          <a:lstStyle/>
          <a:p>
            <a:r>
              <a:rPr lang="en-US" sz="2000" dirty="0"/>
              <a:t>Not all dealers can deal Baccarat</a:t>
            </a:r>
          </a:p>
          <a:p>
            <a:r>
              <a:rPr lang="en-US" sz="2000" dirty="0"/>
              <a:t>Less flexibility in order of play, fewer ways to accommodate “big players”</a:t>
            </a:r>
          </a:p>
          <a:p>
            <a:r>
              <a:rPr lang="en-US" sz="2000" dirty="0"/>
              <a:t>Arbitrary side bets</a:t>
            </a:r>
          </a:p>
          <a:p>
            <a:r>
              <a:rPr lang="en-US" sz="2000" dirty="0"/>
              <a:t>Dragon Bonus has big asymmetry in House Edge, 2% too low, 9% too high</a:t>
            </a:r>
          </a:p>
          <a:p>
            <a:r>
              <a:rPr lang="en-US" sz="2000" dirty="0"/>
              <a:t>Cannot offer Player vs Dealer configurations or give players free will to take 3</a:t>
            </a:r>
            <a:r>
              <a:rPr lang="en-US" sz="2000" baseline="30000" dirty="0"/>
              <a:t>rd</a:t>
            </a:r>
            <a:r>
              <a:rPr lang="en-US" sz="2000" dirty="0"/>
              <a:t> card</a:t>
            </a:r>
          </a:p>
          <a:p>
            <a:r>
              <a:rPr lang="en-US" sz="2000" dirty="0"/>
              <a:t>Hard to sell to new players or offer something new to existing players</a:t>
            </a:r>
          </a:p>
          <a:p>
            <a:r>
              <a:rPr lang="en-US" sz="2000" dirty="0"/>
              <a:t>Anyone can offer, no one owns it so hard to gain competitive advantage</a:t>
            </a:r>
          </a:p>
        </p:txBody>
      </p:sp>
    </p:spTree>
    <p:extLst>
      <p:ext uri="{BB962C8B-B14F-4D97-AF65-F5344CB8AC3E}">
        <p14:creationId xmlns:p14="http://schemas.microsoft.com/office/powerpoint/2010/main" val="203904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873</Words>
  <Application>Microsoft Office PowerPoint</Application>
  <PresentationFormat>Widescreen</PresentationFormat>
  <Paragraphs>68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Louisiana Baccarat</vt:lpstr>
      <vt:lpstr>Can Baccarat really be improved?</vt:lpstr>
      <vt:lpstr>“The Core Math of Baccarat”</vt:lpstr>
      <vt:lpstr>3rd Card Rule is the essence of the game</vt:lpstr>
      <vt:lpstr>The “Key” insight “Unlocks” improvements!</vt:lpstr>
      <vt:lpstr> </vt:lpstr>
      <vt:lpstr>Side by Side Comparison (player’s point of view)</vt:lpstr>
      <vt:lpstr>Side by Side Comparison (casino’s point of view)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Louisiana Baccarat</dc:title>
  <dc:creator>Joseph Shipman</dc:creator>
  <cp:lastModifiedBy>Joseph Shipman</cp:lastModifiedBy>
  <cp:revision>2</cp:revision>
  <dcterms:created xsi:type="dcterms:W3CDTF">2023-06-13T03:22:47Z</dcterms:created>
  <dcterms:modified xsi:type="dcterms:W3CDTF">2023-06-13T07:56:45Z</dcterms:modified>
</cp:coreProperties>
</file>